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9" r:id="rId5"/>
    <p:sldId id="270" r:id="rId6"/>
    <p:sldId id="271" r:id="rId7"/>
    <p:sldId id="272" r:id="rId8"/>
    <p:sldId id="258" r:id="rId9"/>
    <p:sldId id="259" r:id="rId10"/>
    <p:sldId id="260" r:id="rId11"/>
    <p:sldId id="261" r:id="rId12"/>
    <p:sldId id="262" r:id="rId13"/>
    <p:sldId id="263" r:id="rId14"/>
    <p:sldId id="264" r:id="rId15"/>
    <p:sldId id="265" r:id="rId16"/>
    <p:sldId id="266" r:id="rId17"/>
    <p:sldId id="267"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pdf-objects.com/files/edouard-glissant-caribbean-discourse.pdf" TargetMode="External"/><Relationship Id="rId2" Type="http://schemas.openxmlformats.org/officeDocument/2006/relationships/hyperlink" Target="https://www.britannica.com/art/regga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doi.org/10.1515/9783110197181-10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poetryarchive.org/poem/sonnys-letta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Afro-Caribbean English and Reggae music</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Linguistic feature of Afro-Caribbean English or Creole</a:t>
            </a:r>
            <a:endParaRPr lang="ro-RO" dirty="0"/>
          </a:p>
        </p:txBody>
      </p:sp>
      <p:sp>
        <p:nvSpPr>
          <p:cNvPr id="3" name="Content Placeholder 2"/>
          <p:cNvSpPr>
            <a:spLocks noGrp="1"/>
          </p:cNvSpPr>
          <p:nvPr>
            <p:ph idx="1"/>
          </p:nvPr>
        </p:nvSpPr>
        <p:spPr/>
        <p:txBody>
          <a:bodyPr>
            <a:normAutofit fontScale="92500" lnSpcReduction="10000"/>
          </a:bodyPr>
          <a:lstStyle/>
          <a:p>
            <a:r>
              <a:rPr lang="en-GB" sz="3600" b="1" dirty="0" smtClean="0"/>
              <a:t>Peter Patrick </a:t>
            </a:r>
            <a:r>
              <a:rPr lang="ro-RO" dirty="0" smtClean="0"/>
              <a:t>- </a:t>
            </a:r>
            <a:r>
              <a:rPr lang="en-GB" b="1" i="1" dirty="0" smtClean="0"/>
              <a:t>Jamaican Creole Morphology And Syntax</a:t>
            </a:r>
            <a:r>
              <a:rPr lang="en-GB" i="1" dirty="0" smtClean="0"/>
              <a:t> (Patrick 2004)</a:t>
            </a:r>
            <a:endParaRPr lang="ro-RO" i="1" dirty="0" smtClean="0"/>
          </a:p>
          <a:p>
            <a:endParaRPr lang="ro-RO" i="1" dirty="0" smtClean="0"/>
          </a:p>
          <a:p>
            <a:r>
              <a:rPr lang="en-GB" i="1" dirty="0" smtClean="0"/>
              <a:t>Grammar features</a:t>
            </a:r>
            <a:endParaRPr lang="ro-RO" i="1" dirty="0" smtClean="0"/>
          </a:p>
          <a:p>
            <a:r>
              <a:rPr lang="en-GB" dirty="0" smtClean="0"/>
              <a:t>Examples </a:t>
            </a:r>
            <a:endParaRPr lang="ro-RO" dirty="0" smtClean="0"/>
          </a:p>
          <a:p>
            <a:r>
              <a:rPr lang="en-GB" b="1" dirty="0" smtClean="0"/>
              <a:t>1. the use of –</a:t>
            </a:r>
            <a:r>
              <a:rPr lang="en-GB" b="1" dirty="0" err="1" smtClean="0"/>
              <a:t>dem</a:t>
            </a:r>
            <a:r>
              <a:rPr lang="en-GB" b="1" dirty="0" smtClean="0"/>
              <a:t> for animate plurals</a:t>
            </a:r>
          </a:p>
          <a:p>
            <a:r>
              <a:rPr lang="en-GB" dirty="0" smtClean="0"/>
              <a:t>De </a:t>
            </a:r>
            <a:r>
              <a:rPr lang="en-GB" dirty="0" err="1" smtClean="0"/>
              <a:t>tiicher-dem</a:t>
            </a:r>
            <a:endParaRPr lang="ro-RO" dirty="0" smtClean="0"/>
          </a:p>
          <a:p>
            <a:endParaRPr lang="ro-RO" b="1" dirty="0" smtClean="0"/>
          </a:p>
          <a:p>
            <a:pPr>
              <a:buNone/>
            </a:pPr>
            <a:r>
              <a:rPr lang="en-GB" b="1" dirty="0" smtClean="0"/>
              <a:t> </a:t>
            </a:r>
            <a:endParaRPr lang="ro-RO"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b="1" dirty="0" smtClean="0"/>
              <a:t>1.the use of prep. </a:t>
            </a:r>
            <a:r>
              <a:rPr lang="en-GB" b="1" i="1" dirty="0" smtClean="0"/>
              <a:t>a</a:t>
            </a:r>
            <a:r>
              <a:rPr lang="en-GB" b="1" dirty="0" smtClean="0"/>
              <a:t> for in, at, to</a:t>
            </a:r>
            <a:endParaRPr lang="ro-RO" b="1" dirty="0" smtClean="0"/>
          </a:p>
          <a:p>
            <a:pPr>
              <a:buNone/>
            </a:pPr>
            <a:r>
              <a:rPr lang="en-GB" dirty="0" smtClean="0"/>
              <a:t>    </a:t>
            </a:r>
            <a:r>
              <a:rPr lang="en-GB" dirty="0" err="1" smtClean="0"/>
              <a:t>y'u</a:t>
            </a:r>
            <a:r>
              <a:rPr lang="en-GB" dirty="0" smtClean="0"/>
              <a:t> </a:t>
            </a:r>
            <a:r>
              <a:rPr lang="en-GB" dirty="0" err="1" smtClean="0"/>
              <a:t>goh</a:t>
            </a:r>
            <a:r>
              <a:rPr lang="en-GB" dirty="0" smtClean="0"/>
              <a:t> </a:t>
            </a:r>
            <a:r>
              <a:rPr lang="en-GB" i="1" dirty="0" smtClean="0"/>
              <a:t>a</a:t>
            </a:r>
            <a:r>
              <a:rPr lang="en-GB" dirty="0" smtClean="0"/>
              <a:t> </a:t>
            </a:r>
            <a:r>
              <a:rPr lang="en-GB" dirty="0" err="1" smtClean="0"/>
              <a:t>y'u</a:t>
            </a:r>
            <a:r>
              <a:rPr lang="en-GB" dirty="0" smtClean="0"/>
              <a:t> bed</a:t>
            </a:r>
            <a:endParaRPr lang="ro-RO" dirty="0" smtClean="0"/>
          </a:p>
          <a:p>
            <a:r>
              <a:rPr lang="de-DE" b="1" dirty="0" smtClean="0"/>
              <a:t>3.multiple negation</a:t>
            </a:r>
            <a:endParaRPr lang="ro-RO" b="1" dirty="0" smtClean="0"/>
          </a:p>
          <a:p>
            <a:pPr>
              <a:buNone/>
            </a:pPr>
            <a:r>
              <a:rPr lang="en-GB" b="1" dirty="0" smtClean="0"/>
              <a:t> </a:t>
            </a:r>
            <a:r>
              <a:rPr lang="en-US" dirty="0" smtClean="0"/>
              <a:t/>
            </a:r>
            <a:br>
              <a:rPr lang="en-US" dirty="0" smtClean="0"/>
            </a:br>
            <a:r>
              <a:rPr lang="de-DE" dirty="0" smtClean="0"/>
              <a:t>Im neva du notin</a:t>
            </a:r>
            <a:endParaRPr lang="ro-RO" dirty="0" smtClean="0"/>
          </a:p>
          <a:p>
            <a:pPr>
              <a:buNone/>
            </a:pPr>
            <a:r>
              <a:rPr lang="en-GB" dirty="0" smtClean="0"/>
              <a:t> </a:t>
            </a:r>
            <a:endParaRPr lang="ro-RO" dirty="0" smtClean="0"/>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grammar features</a:t>
            </a:r>
            <a:endParaRPr lang="ro-RO" dirty="0"/>
          </a:p>
        </p:txBody>
      </p:sp>
      <p:sp>
        <p:nvSpPr>
          <p:cNvPr id="3" name="Content Placeholder 2"/>
          <p:cNvSpPr>
            <a:spLocks noGrp="1"/>
          </p:cNvSpPr>
          <p:nvPr>
            <p:ph idx="1"/>
          </p:nvPr>
        </p:nvSpPr>
        <p:spPr/>
        <p:txBody>
          <a:bodyPr>
            <a:normAutofit fontScale="92500" lnSpcReduction="10000"/>
          </a:bodyPr>
          <a:lstStyle/>
          <a:p>
            <a:r>
              <a:rPr lang="en-GB" b="1" dirty="0" smtClean="0"/>
              <a:t>4.pronouns </a:t>
            </a:r>
            <a:r>
              <a:rPr lang="en-GB" b="1" i="1" dirty="0" err="1" smtClean="0"/>
              <a:t>im</a:t>
            </a:r>
            <a:r>
              <a:rPr lang="en-GB" b="1" dirty="0" smtClean="0"/>
              <a:t>-him, </a:t>
            </a:r>
            <a:r>
              <a:rPr lang="en-GB" b="1" i="1" dirty="0" smtClean="0"/>
              <a:t>mi</a:t>
            </a:r>
            <a:r>
              <a:rPr lang="en-GB" b="1" dirty="0" smtClean="0"/>
              <a:t>-I, </a:t>
            </a:r>
            <a:r>
              <a:rPr lang="en-GB" b="1" i="1" dirty="0" err="1" smtClean="0"/>
              <a:t>unu</a:t>
            </a:r>
            <a:r>
              <a:rPr lang="en-GB" b="1" dirty="0" smtClean="0"/>
              <a:t>-you</a:t>
            </a:r>
            <a:endParaRPr lang="ro-RO" b="1" dirty="0" smtClean="0"/>
          </a:p>
          <a:p>
            <a:pPr>
              <a:buNone/>
            </a:pPr>
            <a:r>
              <a:rPr lang="en-GB" dirty="0" smtClean="0"/>
              <a:t> </a:t>
            </a:r>
            <a:endParaRPr lang="ro-RO" dirty="0" smtClean="0"/>
          </a:p>
          <a:p>
            <a:r>
              <a:rPr lang="de-DE" dirty="0" smtClean="0"/>
              <a:t>me kick him</a:t>
            </a:r>
            <a:endParaRPr lang="ro-RO" dirty="0" smtClean="0"/>
          </a:p>
          <a:p>
            <a:r>
              <a:rPr lang="de-DE" dirty="0" smtClean="0"/>
              <a:t>wa dem do to im?</a:t>
            </a:r>
            <a:br>
              <a:rPr lang="de-DE" dirty="0" smtClean="0"/>
            </a:br>
            <a:r>
              <a:rPr lang="de-DE" dirty="0" smtClean="0"/>
              <a:t/>
            </a:r>
            <a:br>
              <a:rPr lang="de-DE" dirty="0" smtClean="0"/>
            </a:br>
            <a:r>
              <a:rPr lang="en-GB" b="1" dirty="0" smtClean="0"/>
              <a:t>5. diff. in signalling past time</a:t>
            </a:r>
            <a:endParaRPr lang="ro-RO" b="1" dirty="0" smtClean="0"/>
          </a:p>
          <a:p>
            <a:pPr>
              <a:buNone/>
            </a:pPr>
            <a:r>
              <a:rPr lang="en-GB" dirty="0" smtClean="0"/>
              <a:t> </a:t>
            </a:r>
            <a:endParaRPr lang="ro-RO" dirty="0" smtClean="0"/>
          </a:p>
          <a:p>
            <a:r>
              <a:rPr lang="de-DE" dirty="0" smtClean="0"/>
              <a:t>Mi tell you so</a:t>
            </a:r>
            <a:endParaRPr lang="ro-RO" dirty="0" smtClean="0"/>
          </a:p>
          <a:p>
            <a:pPr>
              <a:buNone/>
            </a:pPr>
            <a:r>
              <a:rPr lang="en-GB" dirty="0" smtClean="0"/>
              <a:t> </a:t>
            </a:r>
            <a:endParaRPr lang="ro-RO" dirty="0" smtClean="0"/>
          </a:p>
          <a:p>
            <a:endParaRPr lang="ro-RO"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de-DE" b="1" dirty="0" smtClean="0"/>
              <a:t>6. ommision of articles</a:t>
            </a:r>
            <a:endParaRPr lang="ro-RO" dirty="0" smtClean="0"/>
          </a:p>
          <a:p>
            <a:pPr>
              <a:buNone/>
            </a:pPr>
            <a:r>
              <a:rPr lang="en-GB" dirty="0" smtClean="0"/>
              <a:t>   Police shoot </a:t>
            </a:r>
            <a:r>
              <a:rPr lang="en-GB" dirty="0" err="1" smtClean="0"/>
              <a:t>Starman</a:t>
            </a:r>
            <a:r>
              <a:rPr lang="en-GB" dirty="0" smtClean="0"/>
              <a:t> </a:t>
            </a:r>
            <a:r>
              <a:rPr lang="en-GB" dirty="0" err="1" smtClean="0"/>
              <a:t>inna</a:t>
            </a:r>
            <a:r>
              <a:rPr lang="en-GB" dirty="0" smtClean="0"/>
              <a:t> dance</a:t>
            </a:r>
          </a:p>
          <a:p>
            <a:pPr>
              <a:buNone/>
            </a:pPr>
            <a:endParaRPr lang="ro-RO" dirty="0" smtClean="0"/>
          </a:p>
          <a:p>
            <a:r>
              <a:rPr lang="de-DE" b="1" dirty="0" smtClean="0"/>
              <a:t>7.omission of copula</a:t>
            </a:r>
            <a:endParaRPr lang="ro-RO" b="1" dirty="0" smtClean="0"/>
          </a:p>
          <a:p>
            <a:pPr>
              <a:buNone/>
            </a:pPr>
            <a:r>
              <a:rPr lang="en-GB" dirty="0" smtClean="0"/>
              <a:t>  </a:t>
            </a:r>
            <a:r>
              <a:rPr lang="en-GB" dirty="0" err="1" smtClean="0"/>
              <a:t>Ebry</a:t>
            </a:r>
            <a:r>
              <a:rPr lang="en-GB" dirty="0" smtClean="0"/>
              <a:t> day </a:t>
            </a:r>
            <a:r>
              <a:rPr lang="en-GB" dirty="0" err="1" smtClean="0"/>
              <a:t>da</a:t>
            </a:r>
            <a:r>
              <a:rPr lang="en-GB" dirty="0" smtClean="0"/>
              <a:t> fishing day</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Lexical features</a:t>
            </a:r>
            <a:endParaRPr lang="ro-RO" dirty="0"/>
          </a:p>
        </p:txBody>
      </p:sp>
      <p:sp>
        <p:nvSpPr>
          <p:cNvPr id="3" name="Content Placeholder 2"/>
          <p:cNvSpPr>
            <a:spLocks noGrp="1"/>
          </p:cNvSpPr>
          <p:nvPr>
            <p:ph idx="1"/>
          </p:nvPr>
        </p:nvSpPr>
        <p:spPr/>
        <p:txBody>
          <a:bodyPr>
            <a:normAutofit/>
          </a:bodyPr>
          <a:lstStyle/>
          <a:p>
            <a:pPr>
              <a:buNone/>
            </a:pPr>
            <a:endParaRPr lang="ro-RO" b="1" dirty="0" smtClean="0"/>
          </a:p>
          <a:p>
            <a:r>
              <a:rPr lang="en-GB" dirty="0" smtClean="0"/>
              <a:t>Examples</a:t>
            </a:r>
            <a:endParaRPr lang="ro-RO" dirty="0" smtClean="0"/>
          </a:p>
          <a:p>
            <a:r>
              <a:rPr lang="en-GB" i="1" dirty="0" smtClean="0"/>
              <a:t>1.fi</a:t>
            </a:r>
            <a:r>
              <a:rPr lang="en-GB" dirty="0" smtClean="0"/>
              <a:t>-to</a:t>
            </a:r>
            <a:endParaRPr lang="ro-RO" dirty="0" smtClean="0"/>
          </a:p>
          <a:p>
            <a:r>
              <a:rPr lang="en-GB" dirty="0" smtClean="0"/>
              <a:t>try </a:t>
            </a:r>
            <a:r>
              <a:rPr lang="en-GB" dirty="0" err="1" smtClean="0"/>
              <a:t>fi</a:t>
            </a:r>
            <a:r>
              <a:rPr lang="en-GB" dirty="0" smtClean="0"/>
              <a:t> hide </a:t>
            </a:r>
            <a:r>
              <a:rPr lang="en-GB" dirty="0" err="1" smtClean="0"/>
              <a:t>fram</a:t>
            </a:r>
            <a:r>
              <a:rPr lang="en-GB" dirty="0" smtClean="0"/>
              <a:t> it</a:t>
            </a:r>
            <a:endParaRPr lang="ro-RO" dirty="0" smtClean="0"/>
          </a:p>
          <a:p>
            <a:r>
              <a:rPr lang="en-GB" i="1" dirty="0" smtClean="0"/>
              <a:t>2.pan-</a:t>
            </a:r>
            <a:r>
              <a:rPr lang="en-GB" dirty="0" smtClean="0"/>
              <a:t>on</a:t>
            </a:r>
            <a:endParaRPr lang="ro-RO" dirty="0" smtClean="0"/>
          </a:p>
          <a:p>
            <a:r>
              <a:rPr lang="de-DE" dirty="0" smtClean="0"/>
              <a:t>shi waak pan</a:t>
            </a:r>
            <a:endParaRPr lang="ro-RO" dirty="0" smtClean="0"/>
          </a:p>
          <a:p>
            <a:endParaRPr lang="ro-RO" dirty="0" smtClean="0"/>
          </a:p>
          <a:p>
            <a:endParaRPr lang="ro-RO" dirty="0" smtClean="0"/>
          </a:p>
          <a:p>
            <a:endParaRPr lang="ro-RO"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Sound features</a:t>
            </a:r>
            <a:endParaRPr lang="ro-RO" dirty="0"/>
          </a:p>
        </p:txBody>
      </p:sp>
      <p:sp>
        <p:nvSpPr>
          <p:cNvPr id="3" name="Content Placeholder 2"/>
          <p:cNvSpPr>
            <a:spLocks noGrp="1"/>
          </p:cNvSpPr>
          <p:nvPr>
            <p:ph idx="1"/>
          </p:nvPr>
        </p:nvSpPr>
        <p:spPr/>
        <p:txBody>
          <a:bodyPr>
            <a:normAutofit fontScale="85000" lnSpcReduction="20000"/>
          </a:bodyPr>
          <a:lstStyle/>
          <a:p>
            <a:endParaRPr lang="ro-RO" b="1" dirty="0" smtClean="0"/>
          </a:p>
          <a:p>
            <a:r>
              <a:rPr lang="de-DE" dirty="0" smtClean="0"/>
              <a:t>Examples</a:t>
            </a:r>
            <a:endParaRPr lang="ro-RO" dirty="0" smtClean="0"/>
          </a:p>
          <a:p>
            <a:r>
              <a:rPr lang="en-GB" dirty="0" smtClean="0"/>
              <a:t> 1. These-</a:t>
            </a:r>
            <a:endParaRPr lang="ro-RO" dirty="0" smtClean="0"/>
          </a:p>
          <a:p>
            <a:r>
              <a:rPr lang="en-GB" dirty="0" err="1" smtClean="0"/>
              <a:t>dez</a:t>
            </a:r>
            <a:endParaRPr lang="ro-RO" dirty="0" smtClean="0"/>
          </a:p>
          <a:p>
            <a:r>
              <a:rPr lang="en-GB" dirty="0" smtClean="0"/>
              <a:t>2.Health-</a:t>
            </a:r>
            <a:endParaRPr lang="ro-RO" dirty="0" smtClean="0"/>
          </a:p>
          <a:p>
            <a:r>
              <a:rPr lang="en-GB" dirty="0" err="1" smtClean="0"/>
              <a:t>helt</a:t>
            </a:r>
            <a:endParaRPr lang="ro-RO" dirty="0" smtClean="0"/>
          </a:p>
          <a:p>
            <a:r>
              <a:rPr lang="en-GB" dirty="0" smtClean="0"/>
              <a:t>3.best-</a:t>
            </a:r>
            <a:endParaRPr lang="ro-RO" dirty="0" smtClean="0"/>
          </a:p>
          <a:p>
            <a:r>
              <a:rPr lang="en-GB" dirty="0" err="1" smtClean="0"/>
              <a:t>bes</a:t>
            </a:r>
            <a:endParaRPr lang="ro-RO" dirty="0" smtClean="0"/>
          </a:p>
          <a:p>
            <a:r>
              <a:rPr lang="en-GB" dirty="0" smtClean="0"/>
              <a:t>4.every-</a:t>
            </a:r>
            <a:endParaRPr lang="ro-RO" dirty="0" smtClean="0"/>
          </a:p>
          <a:p>
            <a:r>
              <a:rPr lang="en-GB" dirty="0" err="1" smtClean="0"/>
              <a:t>Ebry</a:t>
            </a:r>
            <a:r>
              <a:rPr lang="en-GB" dirty="0" smtClean="0"/>
              <a:t>  (Patrick 2004)</a:t>
            </a:r>
            <a:endParaRPr lang="ro-RO" dirty="0" smtClean="0"/>
          </a:p>
          <a:p>
            <a:endParaRPr lang="ro-R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creolization</a:t>
            </a:r>
            <a:endParaRPr lang="ro-RO" dirty="0"/>
          </a:p>
        </p:txBody>
      </p:sp>
      <p:sp>
        <p:nvSpPr>
          <p:cNvPr id="3" name="Content Placeholder 2"/>
          <p:cNvSpPr>
            <a:spLocks noGrp="1"/>
          </p:cNvSpPr>
          <p:nvPr>
            <p:ph idx="1"/>
          </p:nvPr>
        </p:nvSpPr>
        <p:spPr/>
        <p:txBody>
          <a:bodyPr/>
          <a:lstStyle/>
          <a:p>
            <a:r>
              <a:rPr lang="en-GB" b="1" i="1" dirty="0" err="1" smtClean="0"/>
              <a:t>creolization</a:t>
            </a:r>
            <a:r>
              <a:rPr lang="en-GB" dirty="0" smtClean="0"/>
              <a:t> derived from </a:t>
            </a:r>
            <a:r>
              <a:rPr lang="en-GB" i="1" dirty="0" smtClean="0"/>
              <a:t>Creole</a:t>
            </a:r>
            <a:endParaRPr lang="ro-RO" i="1" dirty="0" smtClean="0"/>
          </a:p>
          <a:p>
            <a:r>
              <a:rPr lang="en-GB" dirty="0" smtClean="0"/>
              <a:t>emerged from the experience of colonization in the Caribbean</a:t>
            </a:r>
            <a:r>
              <a:rPr lang="ro-RO" dirty="0" smtClean="0"/>
              <a:t>.</a:t>
            </a:r>
          </a:p>
          <a:p>
            <a:r>
              <a:rPr lang="en-GB" dirty="0" smtClean="0"/>
              <a:t>"the unceasing process of transformation through which people create a collective sense of identity from multiple cultural sources”. (</a:t>
            </a:r>
            <a:r>
              <a:rPr lang="en-GB" dirty="0" err="1" smtClean="0"/>
              <a:t>Glissant</a:t>
            </a:r>
            <a:r>
              <a:rPr lang="en-GB" dirty="0" smtClean="0"/>
              <a:t> </a:t>
            </a:r>
            <a:r>
              <a:rPr lang="en-GB" dirty="0"/>
              <a:t> </a:t>
            </a:r>
            <a:r>
              <a:rPr lang="en-GB" dirty="0" smtClean="0"/>
              <a:t>1989)</a:t>
            </a:r>
            <a:endParaRPr lang="ro-R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Creole poetry, Reggae music</a:t>
            </a:r>
            <a:endParaRPr lang="en-GB" dirty="0"/>
          </a:p>
        </p:txBody>
      </p:sp>
      <p:sp>
        <p:nvSpPr>
          <p:cNvPr id="3" name="Content Placeholder 2"/>
          <p:cNvSpPr>
            <a:spLocks noGrp="1"/>
          </p:cNvSpPr>
          <p:nvPr>
            <p:ph idx="1"/>
          </p:nvPr>
        </p:nvSpPr>
        <p:spPr/>
        <p:txBody>
          <a:bodyPr/>
          <a:lstStyle/>
          <a:p>
            <a:r>
              <a:rPr lang="en-GB" dirty="0" err="1" smtClean="0"/>
              <a:t>L.K.Johnson</a:t>
            </a:r>
            <a:r>
              <a:rPr lang="en-GB" dirty="0" smtClean="0"/>
              <a:t> –</a:t>
            </a:r>
            <a:r>
              <a:rPr lang="en-GB" i="1" dirty="0" smtClean="0"/>
              <a:t>Sonny’s </a:t>
            </a:r>
            <a:r>
              <a:rPr lang="en-GB" i="1" dirty="0" err="1" smtClean="0"/>
              <a:t>Lettah</a:t>
            </a:r>
            <a:r>
              <a:rPr lang="en-GB" i="1" dirty="0" smtClean="0"/>
              <a:t> (Johnson 2006)</a:t>
            </a:r>
            <a:endParaRPr lang="en-GB" dirty="0" smtClean="0"/>
          </a:p>
          <a:p>
            <a:r>
              <a:rPr lang="en-GB" dirty="0" smtClean="0"/>
              <a:t>Bob Marley’s reggae music</a:t>
            </a:r>
          </a:p>
          <a:p>
            <a:r>
              <a:rPr lang="en-GB" dirty="0" smtClean="0"/>
              <a:t>Derek Walcott’s poetry</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Reggae</a:t>
            </a:r>
            <a:endParaRPr lang="en-US" dirty="0"/>
          </a:p>
        </p:txBody>
      </p:sp>
      <p:sp>
        <p:nvSpPr>
          <p:cNvPr id="3" name="Content Placeholder 2"/>
          <p:cNvSpPr>
            <a:spLocks noGrp="1"/>
          </p:cNvSpPr>
          <p:nvPr>
            <p:ph idx="1"/>
          </p:nvPr>
        </p:nvSpPr>
        <p:spPr/>
        <p:txBody>
          <a:bodyPr>
            <a:normAutofit/>
          </a:bodyPr>
          <a:lstStyle/>
          <a:p>
            <a:r>
              <a:rPr lang="en-US" dirty="0"/>
              <a:t>Reggae, is a style of popular music that originated in Jamaica in the late 1960s and quickly emerged as the country’s dominant music. By the 1970s it had become an international style that was particularly popular in Britain, the United States, and Africa. It was widely perceived as a voice of the </a:t>
            </a:r>
            <a:r>
              <a:rPr lang="en-US" dirty="0" smtClean="0"/>
              <a:t>oppressed</a:t>
            </a:r>
            <a:endParaRPr lang="en-US" dirty="0"/>
          </a:p>
        </p:txBody>
      </p:sp>
    </p:spTree>
    <p:extLst>
      <p:ext uri="{BB962C8B-B14F-4D97-AF65-F5344CB8AC3E}">
        <p14:creationId xmlns:p14="http://schemas.microsoft.com/office/powerpoint/2010/main" val="3103309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a:t>
            </a:r>
            <a:r>
              <a:rPr lang="en-US" dirty="0"/>
              <a:t>According to </a:t>
            </a:r>
            <a:r>
              <a:rPr lang="en-US" i="1" dirty="0" smtClean="0"/>
              <a:t>Britannica</a:t>
            </a:r>
            <a:r>
              <a:rPr lang="en-US" dirty="0" smtClean="0"/>
              <a:t>,  reggae </a:t>
            </a:r>
            <a:r>
              <a:rPr lang="en-US" dirty="0"/>
              <a:t>is based on </a:t>
            </a:r>
            <a:r>
              <a:rPr lang="en-US" dirty="0" err="1"/>
              <a:t>ska</a:t>
            </a:r>
            <a:r>
              <a:rPr lang="en-US" dirty="0"/>
              <a:t>, an earlier form of Jamaican popular music, and employs a heavy four-beat rhythm driven by drums, bass guitar, electric guitar, and the “scraper,” a corrugated stick that is rubbed by a plain stick</a:t>
            </a:r>
            <a:r>
              <a:rPr lang="en-US" dirty="0" smtClean="0"/>
              <a:t>. (Reggae, </a:t>
            </a:r>
            <a:r>
              <a:rPr lang="en-US" dirty="0" err="1" smtClean="0"/>
              <a:t>n.d.</a:t>
            </a:r>
            <a:r>
              <a:rPr lang="en-US" dirty="0" smtClean="0"/>
              <a:t>)</a:t>
            </a:r>
            <a:endParaRPr lang="en-US" dirty="0"/>
          </a:p>
          <a:p>
            <a:endParaRPr lang="en-US" dirty="0"/>
          </a:p>
        </p:txBody>
      </p:sp>
    </p:spTree>
    <p:extLst>
      <p:ext uri="{BB962C8B-B14F-4D97-AF65-F5344CB8AC3E}">
        <p14:creationId xmlns:p14="http://schemas.microsoft.com/office/powerpoint/2010/main" val="196167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Afro Caribbean English or Creole</a:t>
            </a:r>
            <a:endParaRPr lang="en-GB" dirty="0"/>
          </a:p>
        </p:txBody>
      </p:sp>
      <p:sp>
        <p:nvSpPr>
          <p:cNvPr id="3" name="Content Placeholder 2"/>
          <p:cNvSpPr>
            <a:spLocks noGrp="1"/>
          </p:cNvSpPr>
          <p:nvPr>
            <p:ph idx="1"/>
          </p:nvPr>
        </p:nvSpPr>
        <p:spPr/>
        <p:txBody>
          <a:bodyPr/>
          <a:lstStyle/>
          <a:p>
            <a:r>
              <a:rPr lang="en-US" dirty="0"/>
              <a:t>One variety of English spoken in Britain is Afro-Caribbean or British Black English(BBE) or Creole and it is spoken by about 1 000000 people, out of whom 650000 are of West Indian descent and the rest are from West Africa and other regions of the African Continent. They form the Afro-</a:t>
            </a:r>
            <a:r>
              <a:rPr lang="en-US" dirty="0" err="1"/>
              <a:t>Carribbean</a:t>
            </a:r>
            <a:r>
              <a:rPr lang="en-US" dirty="0"/>
              <a:t> community.</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T</a:t>
            </a:r>
            <a:r>
              <a:rPr lang="en-US" dirty="0" smtClean="0"/>
              <a:t>he </a:t>
            </a:r>
            <a:r>
              <a:rPr lang="en-US" dirty="0"/>
              <a:t>chunking sound of the rhythm guitar that comes at the end of measures acts as an “accompaniment to emotional songs often expressing rejection of established ‘white-man’ culture.” </a:t>
            </a:r>
            <a:r>
              <a:rPr lang="en-US" dirty="0" smtClean="0"/>
              <a:t>(</a:t>
            </a:r>
            <a:r>
              <a:rPr lang="en-US" dirty="0" err="1" smtClean="0"/>
              <a:t>Reggae,n.d</a:t>
            </a:r>
            <a:r>
              <a:rPr lang="en-US" dirty="0" smtClean="0"/>
              <a:t>.)</a:t>
            </a:r>
          </a:p>
        </p:txBody>
      </p:sp>
    </p:spTree>
    <p:extLst>
      <p:ext uri="{BB962C8B-B14F-4D97-AF65-F5344CB8AC3E}">
        <p14:creationId xmlns:p14="http://schemas.microsoft.com/office/powerpoint/2010/main" val="334555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Another term for this distinctive guitar-playing effect, </a:t>
            </a:r>
            <a:r>
              <a:rPr lang="en-US" dirty="0" err="1"/>
              <a:t>skengay</a:t>
            </a:r>
            <a:r>
              <a:rPr lang="en-US" dirty="0"/>
              <a:t>, is identified with the sound of gunshots ricocheting in the streets of Kingston’s ghettos; tellingly, </a:t>
            </a:r>
            <a:r>
              <a:rPr lang="en-US" dirty="0" err="1"/>
              <a:t>skeng</a:t>
            </a:r>
            <a:r>
              <a:rPr lang="en-US" dirty="0"/>
              <a:t> is defined as “gun” or “ratchet knife.” </a:t>
            </a:r>
            <a:endParaRPr lang="en-US" dirty="0" smtClean="0"/>
          </a:p>
          <a:p>
            <a:r>
              <a:rPr lang="en-US" dirty="0" smtClean="0"/>
              <a:t>Thus </a:t>
            </a:r>
            <a:r>
              <a:rPr lang="en-US" dirty="0"/>
              <a:t>reggae expressed the sounds and pressures of ghetto life. It was the music of the emergent “rude boy” (would-be gangster) culture</a:t>
            </a:r>
            <a:r>
              <a:rPr lang="en-US" dirty="0" smtClean="0"/>
              <a:t>.(Reggae, </a:t>
            </a:r>
            <a:r>
              <a:rPr lang="en-US" dirty="0" err="1" smtClean="0"/>
              <a:t>n.d.</a:t>
            </a:r>
            <a:r>
              <a:rPr lang="en-US" dirty="0" smtClean="0"/>
              <a:t>)</a:t>
            </a:r>
            <a:endParaRPr lang="en-US" dirty="0"/>
          </a:p>
          <a:p>
            <a:endParaRPr lang="en-US" dirty="0"/>
          </a:p>
        </p:txBody>
      </p:sp>
    </p:spTree>
    <p:extLst>
      <p:ext uri="{BB962C8B-B14F-4D97-AF65-F5344CB8AC3E}">
        <p14:creationId xmlns:p14="http://schemas.microsoft.com/office/powerpoint/2010/main" val="2742998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92500" lnSpcReduction="20000"/>
          </a:bodyPr>
          <a:lstStyle/>
          <a:p>
            <a:pPr marL="0" indent="-457200">
              <a:buNone/>
            </a:pPr>
            <a:r>
              <a:rPr lang="it-IT" dirty="0" smtClean="0"/>
              <a:t>Cooper</a:t>
            </a:r>
            <a:r>
              <a:rPr lang="it-IT" dirty="0"/>
              <a:t>, C.J. (2025, June 11). reggae. </a:t>
            </a:r>
            <a:r>
              <a:rPr lang="it-IT" i="1" dirty="0"/>
              <a:t>Encyclopedia Britannica</a:t>
            </a:r>
            <a:r>
              <a:rPr lang="it-IT" dirty="0"/>
              <a:t>. </a:t>
            </a:r>
            <a:r>
              <a:rPr lang="it-IT" dirty="0">
                <a:hlinkClick r:id="rId2"/>
              </a:rPr>
              <a:t>https://</a:t>
            </a:r>
            <a:r>
              <a:rPr lang="it-IT" dirty="0" smtClean="0">
                <a:hlinkClick r:id="rId2"/>
              </a:rPr>
              <a:t>www.britannica.com/art/reggae</a:t>
            </a:r>
            <a:endParaRPr lang="it-IT" dirty="0" smtClean="0"/>
          </a:p>
          <a:p>
            <a:pPr marL="0" indent="-457200">
              <a:buNone/>
            </a:pPr>
            <a:endParaRPr lang="en-US" dirty="0" smtClean="0"/>
          </a:p>
          <a:p>
            <a:pPr marL="0" indent="0">
              <a:buNone/>
            </a:pPr>
            <a:r>
              <a:rPr lang="en-US" dirty="0" err="1" smtClean="0"/>
              <a:t>Glissant</a:t>
            </a:r>
            <a:r>
              <a:rPr lang="en-US" dirty="0" smtClean="0"/>
              <a:t>, E. (1989) </a:t>
            </a:r>
            <a:r>
              <a:rPr lang="en-US" i="1" dirty="0" smtClean="0"/>
              <a:t>Caribbean Discourse. Selected Essays. </a:t>
            </a:r>
            <a:r>
              <a:rPr lang="en-US" dirty="0" smtClean="0"/>
              <a:t>Charlottesville .The University Press of Virginia.</a:t>
            </a:r>
          </a:p>
          <a:p>
            <a:pPr marL="0" indent="0">
              <a:buNone/>
            </a:pPr>
            <a:r>
              <a:rPr lang="en-US" dirty="0">
                <a:hlinkClick r:id="rId3"/>
              </a:rPr>
              <a:t>http://</a:t>
            </a:r>
            <a:r>
              <a:rPr lang="en-US" dirty="0" smtClean="0">
                <a:hlinkClick r:id="rId3"/>
              </a:rPr>
              <a:t>pdf-objects.com/files/edouard-glissant-caribbean-discourse.pdf</a:t>
            </a:r>
            <a:endParaRPr lang="en-US" dirty="0" smtClean="0"/>
          </a:p>
          <a:p>
            <a:pPr marL="0" indent="0">
              <a:buNone/>
            </a:pPr>
            <a:r>
              <a:rPr lang="en-US" dirty="0"/>
              <a:t>Longman. (2024). </a:t>
            </a:r>
            <a:r>
              <a:rPr lang="en-US" i="1" dirty="0"/>
              <a:t>Creole</a:t>
            </a:r>
            <a:r>
              <a:rPr lang="en-US" dirty="0"/>
              <a:t>. In Longman Dictionary of Contemporary English (6th ed., pp. 201-202). Longman. </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84996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457200">
              <a:buNone/>
            </a:pPr>
            <a:r>
              <a:rPr lang="en-US" dirty="0"/>
              <a:t>Patrick, P. (2004). Jamaican Creole: morphology and syntax. In B. </a:t>
            </a:r>
            <a:r>
              <a:rPr lang="en-US" dirty="0" err="1"/>
              <a:t>Kortmann</a:t>
            </a:r>
            <a:r>
              <a:rPr lang="en-US" dirty="0"/>
              <a:t> &amp; E. Schneider (Ed.), </a:t>
            </a:r>
            <a:r>
              <a:rPr lang="en-US" i="1" dirty="0"/>
              <a:t>A Handbook of Varieties of English: A Multimedia Reference Tool. Volume 1: Phonology. Volume 2: Morphology and Syntax</a:t>
            </a:r>
            <a:r>
              <a:rPr lang="en-US" dirty="0"/>
              <a:t> (pp. 1599-1630). Berlin, Boston: De </a:t>
            </a:r>
            <a:r>
              <a:rPr lang="en-US" dirty="0" err="1"/>
              <a:t>Gruyter</a:t>
            </a:r>
            <a:r>
              <a:rPr lang="en-US" dirty="0"/>
              <a:t> Mouton. </a:t>
            </a:r>
            <a:r>
              <a:rPr lang="en-US" dirty="0">
                <a:hlinkClick r:id="rId2"/>
              </a:rPr>
              <a:t>https://</a:t>
            </a:r>
            <a:r>
              <a:rPr lang="en-US" dirty="0" smtClean="0">
                <a:hlinkClick r:id="rId2"/>
              </a:rPr>
              <a:t>doi.org/10.1515/9783110197181-102</a:t>
            </a:r>
            <a:endParaRPr lang="en-US" dirty="0" smtClean="0"/>
          </a:p>
          <a:p>
            <a:pPr indent="-457200"/>
            <a:endParaRPr lang="en-US" dirty="0"/>
          </a:p>
        </p:txBody>
      </p:sp>
    </p:spTree>
    <p:extLst>
      <p:ext uri="{BB962C8B-B14F-4D97-AF65-F5344CB8AC3E}">
        <p14:creationId xmlns:p14="http://schemas.microsoft.com/office/powerpoint/2010/main" val="1138374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371600"/>
            <a:ext cx="8229600" cy="4525963"/>
          </a:xfrm>
        </p:spPr>
        <p:txBody>
          <a:bodyPr/>
          <a:lstStyle/>
          <a:p>
            <a:pPr marL="0" indent="0">
              <a:buNone/>
            </a:pPr>
            <a:r>
              <a:rPr lang="en-US" dirty="0"/>
              <a:t>Johnson, L. K. (2006). Sonny's </a:t>
            </a:r>
            <a:r>
              <a:rPr lang="en-US" dirty="0" err="1"/>
              <a:t>Lettah</a:t>
            </a:r>
            <a:r>
              <a:rPr lang="en-US" dirty="0"/>
              <a:t>. In Selected Poems (pp. 123-127). </a:t>
            </a:r>
            <a:r>
              <a:rPr lang="en-US" dirty="0" smtClean="0"/>
              <a:t>Penguin</a:t>
            </a:r>
          </a:p>
          <a:p>
            <a:pPr marL="0" indent="0">
              <a:buNone/>
            </a:pPr>
            <a:r>
              <a:rPr lang="en-US" dirty="0">
                <a:hlinkClick r:id="rId2"/>
              </a:rPr>
              <a:t>https://poetryarchive.org/poem/sonnys-lettah</a:t>
            </a:r>
            <a:r>
              <a:rPr lang="en-US" dirty="0" smtClean="0">
                <a:hlinkClick r:id="rId2"/>
              </a:rPr>
              <a:t>/</a:t>
            </a:r>
            <a:endParaRPr lang="en-US" dirty="0" smtClean="0"/>
          </a:p>
          <a:p>
            <a:pPr marL="0" indent="0">
              <a:buNone/>
            </a:pPr>
            <a:endParaRPr lang="en-US" dirty="0"/>
          </a:p>
          <a:p>
            <a:pPr marL="0" indent="0">
              <a:buNone/>
            </a:pPr>
            <a:r>
              <a:rPr lang="en-US" dirty="0" err="1"/>
              <a:t>Townson</a:t>
            </a:r>
            <a:r>
              <a:rPr lang="en-US" dirty="0"/>
              <a:t>, N. (1998). </a:t>
            </a:r>
            <a:r>
              <a:rPr lang="en-US" i="1" dirty="0"/>
              <a:t>Multilingual Britain</a:t>
            </a:r>
            <a:r>
              <a:rPr lang="en-US" dirty="0"/>
              <a:t>. The British Council.</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931674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Although slavery had already been flourishing for a century or more by then, the mid-17th c saw the slave trade expand dramatically; the reason? The Englishman’s predilection for sugar in their coffee, tea and rum. </a:t>
            </a:r>
            <a:endParaRPr lang="en-US" dirty="0" smtClean="0"/>
          </a:p>
          <a:p>
            <a:r>
              <a:rPr lang="en-US" dirty="0" smtClean="0"/>
              <a:t>Statistically</a:t>
            </a:r>
            <a:r>
              <a:rPr lang="en-US" dirty="0"/>
              <a:t>, there was a 20 fold increase in sugar consumption  in Britain from 1663 and 1775, and this sugar was the product of slave </a:t>
            </a:r>
            <a:r>
              <a:rPr lang="en-US" dirty="0" err="1"/>
              <a:t>labour</a:t>
            </a:r>
            <a:r>
              <a:rPr lang="en-US" dirty="0"/>
              <a:t> in the </a:t>
            </a:r>
            <a:r>
              <a:rPr lang="en-US" dirty="0" err="1"/>
              <a:t>Carribean</a:t>
            </a:r>
            <a:r>
              <a:rPr lang="en-US" dirty="0"/>
              <a:t>-so slavery was the first phase.</a:t>
            </a:r>
          </a:p>
        </p:txBody>
      </p:sp>
    </p:spTree>
    <p:extLst>
      <p:ext uri="{BB962C8B-B14F-4D97-AF65-F5344CB8AC3E}">
        <p14:creationId xmlns:p14="http://schemas.microsoft.com/office/powerpoint/2010/main" val="3946290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 second phase which involved the displacement of Blacks from the land of their birth, was the period from the 1950 to the late 60s when black settlement in the UK was at its peak. </a:t>
            </a:r>
            <a:endParaRPr lang="en-US" dirty="0" smtClean="0"/>
          </a:p>
          <a:p>
            <a:r>
              <a:rPr lang="en-US" dirty="0" smtClean="0"/>
              <a:t>The </a:t>
            </a:r>
            <a:r>
              <a:rPr lang="en-US" dirty="0"/>
              <a:t>relevance of these periods to the language issue should not be underestimated, for they form the basis of the cultural criteria for the use or non-use of English in many contexts and for most speakers.</a:t>
            </a:r>
          </a:p>
        </p:txBody>
      </p:sp>
    </p:spTree>
    <p:extLst>
      <p:ext uri="{BB962C8B-B14F-4D97-AF65-F5344CB8AC3E}">
        <p14:creationId xmlns:p14="http://schemas.microsoft.com/office/powerpoint/2010/main" val="2403107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 settlers found England an inhospitable place both physically and emotionally. The emotional frostiness of the British people was an obstacle hard to overcome and this led to alienation and distrust between Whites and Blacks. </a:t>
            </a:r>
            <a:endParaRPr lang="en-US" dirty="0" smtClean="0"/>
          </a:p>
          <a:p>
            <a:r>
              <a:rPr lang="en-US" dirty="0" smtClean="0"/>
              <a:t>They </a:t>
            </a:r>
            <a:r>
              <a:rPr lang="en-US" dirty="0"/>
              <a:t>used Creole as a form of protest for the treatment they faced. Today, there is a trend for a reinvention of Creole and it is epitomized in the sound of raga, the archetypal music of Britain’s black communities.</a:t>
            </a:r>
          </a:p>
        </p:txBody>
      </p:sp>
    </p:spTree>
    <p:extLst>
      <p:ext uri="{BB962C8B-B14F-4D97-AF65-F5344CB8AC3E}">
        <p14:creationId xmlns:p14="http://schemas.microsoft.com/office/powerpoint/2010/main" val="1182333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In the 17c C , the tropical island of Jamaica , with its fertile land and safe </a:t>
            </a:r>
            <a:r>
              <a:rPr lang="en-US" dirty="0" err="1" smtClean="0"/>
              <a:t>harbours</a:t>
            </a:r>
            <a:r>
              <a:rPr lang="en-US" dirty="0" smtClean="0"/>
              <a:t>, </a:t>
            </a:r>
            <a:r>
              <a:rPr lang="en-US" dirty="0"/>
              <a:t>was a prized possession. Kinston was one of the busiest ports in the </a:t>
            </a:r>
            <a:r>
              <a:rPr lang="en-US" dirty="0" smtClean="0"/>
              <a:t>Caribbean </a:t>
            </a:r>
            <a:r>
              <a:rPr lang="en-US" dirty="0"/>
              <a:t>and the </a:t>
            </a:r>
            <a:r>
              <a:rPr lang="en-US" dirty="0" err="1" smtClean="0"/>
              <a:t>centre</a:t>
            </a:r>
            <a:r>
              <a:rPr lang="en-US" dirty="0" smtClean="0"/>
              <a:t>  </a:t>
            </a:r>
            <a:r>
              <a:rPr lang="en-US" dirty="0"/>
              <a:t>of slave industry. </a:t>
            </a:r>
            <a:endParaRPr lang="en-US" dirty="0" smtClean="0"/>
          </a:p>
          <a:p>
            <a:r>
              <a:rPr lang="en-US" dirty="0" smtClean="0"/>
              <a:t>The </a:t>
            </a:r>
            <a:r>
              <a:rPr lang="en-US" dirty="0"/>
              <a:t>cruelty of the trade was heightened by the deliberate policy of separating people from the same regional backgrounds and splitting up families as well as people from the same village.</a:t>
            </a:r>
          </a:p>
        </p:txBody>
      </p:sp>
    </p:spTree>
    <p:extLst>
      <p:ext uri="{BB962C8B-B14F-4D97-AF65-F5344CB8AC3E}">
        <p14:creationId xmlns:p14="http://schemas.microsoft.com/office/powerpoint/2010/main" val="732471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Keeping apart members of the same tribal and family groups has had an important linguistic consequence. </a:t>
            </a:r>
            <a:endParaRPr lang="en-US" dirty="0" smtClean="0"/>
          </a:p>
          <a:p>
            <a:r>
              <a:rPr lang="en-US" dirty="0" smtClean="0"/>
              <a:t>Communication </a:t>
            </a:r>
            <a:r>
              <a:rPr lang="en-US" dirty="0"/>
              <a:t>between master and slave was limited, and it was out of this situation that a form of pidgin language evolved.</a:t>
            </a:r>
          </a:p>
          <a:p>
            <a:r>
              <a:rPr lang="en-US" dirty="0"/>
              <a:t>Pidgins are simplified languages which are developed in contact situations between people with no common language and are used for restricted, functional purposes, often trade, although for a </a:t>
            </a:r>
            <a:r>
              <a:rPr lang="en-US" dirty="0" err="1"/>
              <a:t>a</a:t>
            </a:r>
            <a:r>
              <a:rPr lang="en-US" dirty="0"/>
              <a:t> less beneficial purpose.</a:t>
            </a:r>
          </a:p>
          <a:p>
            <a:endParaRPr lang="en-US" dirty="0"/>
          </a:p>
        </p:txBody>
      </p:sp>
    </p:spTree>
    <p:extLst>
      <p:ext uri="{BB962C8B-B14F-4D97-AF65-F5344CB8AC3E}">
        <p14:creationId xmlns:p14="http://schemas.microsoft.com/office/powerpoint/2010/main" val="1595773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Terminology</a:t>
            </a:r>
            <a:endParaRPr lang="ro-RO" dirty="0"/>
          </a:p>
        </p:txBody>
      </p:sp>
      <p:sp>
        <p:nvSpPr>
          <p:cNvPr id="3" name="Content Placeholder 2"/>
          <p:cNvSpPr>
            <a:spLocks noGrp="1"/>
          </p:cNvSpPr>
          <p:nvPr>
            <p:ph idx="1"/>
          </p:nvPr>
        </p:nvSpPr>
        <p:spPr/>
        <p:txBody>
          <a:bodyPr>
            <a:normAutofit/>
          </a:bodyPr>
          <a:lstStyle/>
          <a:p>
            <a:r>
              <a:rPr lang="ro-RO" b="1" dirty="0" smtClean="0"/>
              <a:t>Creole</a:t>
            </a:r>
            <a:r>
              <a:rPr lang="ro-RO" dirty="0" smtClean="0"/>
              <a:t>  - </a:t>
            </a:r>
            <a:r>
              <a:rPr lang="en-GB" dirty="0" smtClean="0"/>
              <a:t>double meaning</a:t>
            </a:r>
            <a:endParaRPr lang="ro-RO" dirty="0" smtClean="0"/>
          </a:p>
          <a:p>
            <a:pPr marL="514350" indent="-514350">
              <a:buAutoNum type="arabicPeriod"/>
            </a:pPr>
            <a:r>
              <a:rPr lang="en-GB" dirty="0" smtClean="0"/>
              <a:t>“people of European descent who regard the Caribbean islands as home”(Longman 2024)</a:t>
            </a:r>
            <a:endParaRPr lang="ro-RO" dirty="0" smtClean="0"/>
          </a:p>
          <a:p>
            <a:pPr marL="514350" indent="-514350">
              <a:buNone/>
            </a:pPr>
            <a:r>
              <a:rPr lang="ro-RO" dirty="0" smtClean="0"/>
              <a:t>2.</a:t>
            </a:r>
            <a:r>
              <a:rPr lang="en-GB" dirty="0" smtClean="0"/>
              <a:t> the linguistic term </a:t>
            </a:r>
            <a:r>
              <a:rPr lang="en-GB" i="1" dirty="0" smtClean="0"/>
              <a:t>Creole</a:t>
            </a:r>
            <a:r>
              <a:rPr lang="en-GB" dirty="0" smtClean="0"/>
              <a:t> </a:t>
            </a:r>
            <a:r>
              <a:rPr lang="ro-RO" dirty="0" smtClean="0"/>
              <a:t>- </a:t>
            </a:r>
            <a:r>
              <a:rPr lang="en-GB" dirty="0" smtClean="0"/>
              <a:t>“a combination of a European language with one or more other languages.” (Longman 2024)</a:t>
            </a:r>
            <a:endParaRPr lang="ro-R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Creole-BBE</a:t>
            </a:r>
            <a:endParaRPr lang="ro-RO" i="1" dirty="0"/>
          </a:p>
        </p:txBody>
      </p:sp>
      <p:sp>
        <p:nvSpPr>
          <p:cNvPr id="3" name="Content Placeholder 2"/>
          <p:cNvSpPr>
            <a:spLocks noGrp="1"/>
          </p:cNvSpPr>
          <p:nvPr>
            <p:ph idx="1"/>
          </p:nvPr>
        </p:nvSpPr>
        <p:spPr/>
        <p:txBody>
          <a:bodyPr>
            <a:normAutofit fontScale="92500"/>
          </a:bodyPr>
          <a:lstStyle/>
          <a:p>
            <a:r>
              <a:rPr lang="en-GB" dirty="0" smtClean="0"/>
              <a:t>Nigel </a:t>
            </a:r>
            <a:r>
              <a:rPr lang="en-GB" dirty="0" err="1" smtClean="0"/>
              <a:t>Townson</a:t>
            </a:r>
            <a:r>
              <a:rPr lang="en-GB" dirty="0" smtClean="0"/>
              <a:t> </a:t>
            </a:r>
            <a:r>
              <a:rPr lang="en-US" dirty="0" smtClean="0"/>
              <a:t>define</a:t>
            </a:r>
            <a:r>
              <a:rPr lang="ro-RO" dirty="0" smtClean="0"/>
              <a:t>s</a:t>
            </a:r>
            <a:r>
              <a:rPr lang="en-US" dirty="0" smtClean="0"/>
              <a:t> BBE (British Black English)-Jamaican Creole, Caribbean Creole, Patois, Afro-English Creole and </a:t>
            </a:r>
            <a:r>
              <a:rPr lang="en-US" dirty="0" err="1" smtClean="0"/>
              <a:t>Patwa</a:t>
            </a:r>
            <a:r>
              <a:rPr lang="en-US" dirty="0" smtClean="0"/>
              <a:t>. Afro-English Creole and BBE are technical terms (used by scholars). </a:t>
            </a:r>
          </a:p>
          <a:p>
            <a:r>
              <a:rPr lang="en-US" dirty="0" smtClean="0"/>
              <a:t>The other terms denote the different dialect of Creole spoken by many Blacks of West Indian descent in Britain. </a:t>
            </a:r>
            <a:r>
              <a:rPr lang="en-US" i="1" dirty="0" smtClean="0"/>
              <a:t>Patois </a:t>
            </a:r>
            <a:r>
              <a:rPr lang="en-US" dirty="0" smtClean="0"/>
              <a:t> –spoken in Jamaica and other Caribbean islands. (</a:t>
            </a:r>
            <a:r>
              <a:rPr lang="en-US" dirty="0" err="1" smtClean="0"/>
              <a:t>Townson</a:t>
            </a:r>
            <a:r>
              <a:rPr lang="en-GB" dirty="0" smtClean="0"/>
              <a:t> 1998)</a:t>
            </a:r>
            <a:endParaRPr lang="ro-R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1098</Words>
  <Application>Microsoft Office PowerPoint</Application>
  <PresentationFormat>On-screen Show (4:3)</PresentationFormat>
  <Paragraphs>92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Afro-Caribbean English and Reggae music</vt:lpstr>
      <vt:lpstr>Afro Caribbean English or Creole</vt:lpstr>
      <vt:lpstr>PowerPoint Presentation</vt:lpstr>
      <vt:lpstr>PowerPoint Presentation</vt:lpstr>
      <vt:lpstr>PowerPoint Presentation</vt:lpstr>
      <vt:lpstr>PowerPoint Presentation</vt:lpstr>
      <vt:lpstr>PowerPoint Presentation</vt:lpstr>
      <vt:lpstr>Terminology</vt:lpstr>
      <vt:lpstr>Creole-BBE</vt:lpstr>
      <vt:lpstr>Linguistic feature of Afro-Caribbean English or Creole</vt:lpstr>
      <vt:lpstr>PowerPoint Presentation</vt:lpstr>
      <vt:lpstr> grammar features</vt:lpstr>
      <vt:lpstr>PowerPoint Presentation</vt:lpstr>
      <vt:lpstr>Lexical features</vt:lpstr>
      <vt:lpstr>Sound features</vt:lpstr>
      <vt:lpstr>creolization</vt:lpstr>
      <vt:lpstr>Creole poetry, Reggae music</vt:lpstr>
      <vt:lpstr>Reggae</vt:lpstr>
      <vt:lpstr>PowerPoint Presentation</vt:lpstr>
      <vt:lpstr>PowerPoint Presentation</vt:lpstr>
      <vt:lpstr>PowerPoint Presentation</vt:lpstr>
      <vt:lpstr>Works cited</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British Black English or Jamaican Creole</dc:title>
  <dc:creator>Titus Pop</dc:creator>
  <cp:lastModifiedBy>admin</cp:lastModifiedBy>
  <cp:revision>34</cp:revision>
  <dcterms:created xsi:type="dcterms:W3CDTF">2006-08-16T00:00:00Z</dcterms:created>
  <dcterms:modified xsi:type="dcterms:W3CDTF">2025-09-11T10:29:39Z</dcterms:modified>
</cp:coreProperties>
</file>